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B6A46-83E3-4229-BA76-0D06C5E278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B298-758C-4231-B425-A5820CAC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97AAE-B75B-4538-8604-AE773B938E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97AAE-B75B-4538-8604-AE773B938E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9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5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3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D7B6E-24E2-4C5A-8443-14FEB4DBCC9A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5F6D2-F99B-4D3C-855B-78144B2E8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7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iucn.org/" TargetMode="External"/><Relationship Id="rId4" Type="http://schemas.openxmlformats.org/officeDocument/2006/relationships/hyperlink" Target="http://sharkangels.org/index.php?option=com_content&amp;view=article&amp;id=54&amp;Itemid=6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iucn.org/" TargetMode="External"/><Relationship Id="rId4" Type="http://schemas.openxmlformats.org/officeDocument/2006/relationships/hyperlink" Target="http://sharkangels.org/index.php?option=com_content&amp;view=article&amp;id=54&amp;Itemid=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gm.hopkins\Local Settings\Temporary Internet Files\Content.IE5\6K3EC9DT\MC90044906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2438400" cy="68580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76117"/>
              </p:ext>
            </p:extLst>
          </p:nvPr>
        </p:nvGraphicFramePr>
        <p:xfrm>
          <a:off x="2514600" y="1050202"/>
          <a:ext cx="6357372" cy="533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43"/>
                <a:gridCol w="1589343"/>
                <a:gridCol w="1589343"/>
                <a:gridCol w="1589343"/>
              </a:tblGrid>
              <a:tr h="872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 Time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Perspective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Across Disciplines</a:t>
                      </a:r>
                      <a:endParaRPr 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364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EAEAEA"/>
                          </a:solidFill>
                        </a:rPr>
                        <a:t>Language of the Discipline</a:t>
                      </a:r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769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Patterns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6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EAEAEA"/>
                          </a:solidFill>
                        </a:rPr>
                        <a:t>Trends</a:t>
                      </a:r>
                      <a:endParaRPr lang="en-US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8529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Ethics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10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EAEAEA"/>
                          </a:solidFill>
                        </a:rPr>
                        <a:t>Details</a:t>
                      </a:r>
                    </a:p>
                    <a:p>
                      <a:endParaRPr lang="en-US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110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Unanswered</a:t>
                      </a:r>
                      <a:r>
                        <a:rPr lang="en-US" b="1" baseline="0" dirty="0" smtClean="0"/>
                        <a:t> Questions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95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Rules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19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Big Idea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itchFamily="18" charset="0"/>
              </a:rPr>
              <a:t>Depth and Complexity Matrix: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sz="2200" dirty="0" smtClean="0">
                <a:latin typeface="Bernard MT Condensed" pitchFamily="18" charset="0"/>
              </a:rPr>
              <a:t>Issue: Discrimination</a:t>
            </a:r>
            <a:endParaRPr lang="en-US" sz="2200" dirty="0"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6642556"/>
            <a:ext cx="6629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hlinkClick r:id="rId4"/>
              </a:rPr>
              <a:t>http://sharkangels.org/index.php?option=com_content&amp;view=article&amp;id=54&amp;Itemid=62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6273156" y="6684120"/>
            <a:ext cx="13468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hlinkClick r:id="rId5"/>
              </a:rPr>
              <a:t>http://www.iucn.org/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grpSp>
        <p:nvGrpSpPr>
          <p:cNvPr id="2" name="Group 10"/>
          <p:cNvGrpSpPr/>
          <p:nvPr/>
        </p:nvGrpSpPr>
        <p:grpSpPr>
          <a:xfrm>
            <a:off x="4551913" y="1336834"/>
            <a:ext cx="4307990" cy="556586"/>
            <a:chOff x="4792583" y="1390534"/>
            <a:chExt cx="4307990" cy="556586"/>
          </a:xfrm>
        </p:grpSpPr>
        <p:pic>
          <p:nvPicPr>
            <p:cNvPr id="7172" name="Picture 4" descr="C:\Users\Angelina\AppData\Local\Microsoft\Windows\Temporary Internet Files\Content.IE5\CEUH2ZD3\MP900444315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3156" y="1452936"/>
              <a:ext cx="685800" cy="454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"/>
            <p:cNvGrpSpPr/>
            <p:nvPr/>
          </p:nvGrpSpPr>
          <p:grpSpPr>
            <a:xfrm>
              <a:off x="4792583" y="1390534"/>
              <a:ext cx="4307990" cy="556586"/>
              <a:chOff x="4661443" y="1367396"/>
              <a:chExt cx="4307990" cy="556586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1443" y="1367396"/>
                <a:ext cx="520157" cy="556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Flowchart: Magnetic Disk 5"/>
              <p:cNvSpPr/>
              <p:nvPr/>
            </p:nvSpPr>
            <p:spPr>
              <a:xfrm>
                <a:off x="7620000" y="1424846"/>
                <a:ext cx="381000" cy="449281"/>
              </a:xfrm>
              <a:prstGeom prst="flowChartMagneticDisk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ube 6"/>
              <p:cNvSpPr/>
              <p:nvPr/>
            </p:nvSpPr>
            <p:spPr>
              <a:xfrm>
                <a:off x="8512233" y="1367396"/>
                <a:ext cx="457200" cy="480154"/>
              </a:xfrm>
              <a:prstGeom prst="cub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Direct Access Storage 7"/>
              <p:cNvSpPr/>
              <p:nvPr/>
            </p:nvSpPr>
            <p:spPr>
              <a:xfrm>
                <a:off x="8001000" y="1424847"/>
                <a:ext cx="511233" cy="449280"/>
              </a:xfrm>
              <a:prstGeom prst="flowChartMagneticDrum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6" idx="2"/>
                <a:endCxn id="7" idx="4"/>
              </p:cNvCxnSpPr>
              <p:nvPr/>
            </p:nvCxnSpPr>
            <p:spPr>
              <a:xfrm>
                <a:off x="7620000" y="1649487"/>
                <a:ext cx="1235133" cy="151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244-9D48-4D91-88DC-FBDA40DB02F0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" y="6459993"/>
            <a:ext cx="8745602" cy="3651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Created by Angelina McCurry for Alexander Graham Middle </a:t>
            </a:r>
            <a:r>
              <a:rPr lang="en-US" dirty="0" smtClean="0">
                <a:solidFill>
                  <a:srgbClr val="C00000"/>
                </a:solidFill>
              </a:rPr>
              <a:t>School  from the Differentiation Academy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gm.hopkins\Local Settings\Temporary Internet Files\Content.IE5\6K3EC9DT\MC90044906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2438400" cy="68580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89710"/>
              </p:ext>
            </p:extLst>
          </p:nvPr>
        </p:nvGraphicFramePr>
        <p:xfrm>
          <a:off x="2514600" y="1050202"/>
          <a:ext cx="6357372" cy="559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43"/>
                <a:gridCol w="1589343"/>
                <a:gridCol w="1589343"/>
                <a:gridCol w="1589343"/>
              </a:tblGrid>
              <a:tr h="872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 Time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Perspective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Across Disciplines</a:t>
                      </a:r>
                      <a:endParaRPr 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364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EAEAEA"/>
                          </a:solidFill>
                        </a:rPr>
                        <a:t>Language of the Discipline</a:t>
                      </a:r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769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Patterns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6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EAEAEA"/>
                          </a:solidFill>
                        </a:rPr>
                        <a:t>Trends</a:t>
                      </a:r>
                      <a:endParaRPr lang="en-US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AEAEA"/>
                          </a:solidFill>
                        </a:rPr>
                        <a:t>Aggression</a:t>
                      </a:r>
                      <a:r>
                        <a:rPr lang="en-US" baseline="0" dirty="0" smtClean="0">
                          <a:solidFill>
                            <a:srgbClr val="EAEAEA"/>
                          </a:solidFill>
                        </a:rPr>
                        <a:t> increases</a:t>
                      </a:r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EAEAEA"/>
                          </a:solidFill>
                        </a:rPr>
                        <a:t>The</a:t>
                      </a:r>
                      <a:r>
                        <a:rPr lang="en-US" sz="1200" b="1" baseline="0" dirty="0" smtClean="0">
                          <a:solidFill>
                            <a:srgbClr val="EAEAEA"/>
                          </a:solidFill>
                        </a:rPr>
                        <a:t> person with the strongest legal argument wins.</a:t>
                      </a:r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85292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Ethics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10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EAEAEA"/>
                          </a:solidFill>
                        </a:rPr>
                        <a:t>Details</a:t>
                      </a:r>
                    </a:p>
                    <a:p>
                      <a:endParaRPr lang="en-US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EAEAEA"/>
                          </a:solidFill>
                        </a:rPr>
                        <a:t>Many</a:t>
                      </a:r>
                      <a:r>
                        <a:rPr lang="en-US" sz="1100" baseline="0" dirty="0" smtClean="0">
                          <a:solidFill>
                            <a:srgbClr val="EAEAEA"/>
                          </a:solidFill>
                        </a:rPr>
                        <a:t> different people will gain different things through efforts.</a:t>
                      </a:r>
                      <a:endParaRPr lang="en-US" sz="1100" dirty="0">
                        <a:solidFill>
                          <a:srgbClr val="EAEAEA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110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Unanswered</a:t>
                      </a:r>
                      <a:r>
                        <a:rPr lang="en-US" b="1" baseline="0" dirty="0" smtClean="0"/>
                        <a:t> Questions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952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Rules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Can the rules be changed?</a:t>
                      </a:r>
                    </a:p>
                    <a:p>
                      <a:pPr algn="ctr"/>
                      <a:r>
                        <a:rPr lang="en-US" sz="1000" dirty="0" smtClean="0"/>
                        <a:t>Can</a:t>
                      </a:r>
                      <a:r>
                        <a:rPr lang="en-US" sz="1000" baseline="0" dirty="0" smtClean="0"/>
                        <a:t> the roles be changed between victims and aggressors? 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19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Big Idea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itchFamily="18" charset="0"/>
              </a:rPr>
              <a:t>Depth and Complexity Matrix: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sz="2200" dirty="0" smtClean="0">
                <a:latin typeface="Bernard MT Condensed" pitchFamily="18" charset="0"/>
              </a:rPr>
              <a:t>Issue: Discrimination</a:t>
            </a:r>
            <a:endParaRPr lang="en-US" sz="2200" dirty="0"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6642556"/>
            <a:ext cx="6629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hlinkClick r:id="rId4"/>
              </a:rPr>
              <a:t>http://sharkangels.org/index.php?option=com_content&amp;view=article&amp;id=54&amp;Itemid=62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6273156" y="6684120"/>
            <a:ext cx="13468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hlinkClick r:id="rId5"/>
              </a:rPr>
              <a:t>http://www.iucn.org/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grpSp>
        <p:nvGrpSpPr>
          <p:cNvPr id="2" name="Group 10"/>
          <p:cNvGrpSpPr/>
          <p:nvPr/>
        </p:nvGrpSpPr>
        <p:grpSpPr>
          <a:xfrm>
            <a:off x="4551913" y="1336834"/>
            <a:ext cx="4307990" cy="556586"/>
            <a:chOff x="4792583" y="1390534"/>
            <a:chExt cx="4307990" cy="556586"/>
          </a:xfrm>
        </p:grpSpPr>
        <p:pic>
          <p:nvPicPr>
            <p:cNvPr id="7172" name="Picture 4" descr="C:\Users\Angelina\AppData\Local\Microsoft\Windows\Temporary Internet Files\Content.IE5\CEUH2ZD3\MP900444315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3156" y="1452936"/>
              <a:ext cx="685800" cy="454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"/>
            <p:cNvGrpSpPr/>
            <p:nvPr/>
          </p:nvGrpSpPr>
          <p:grpSpPr>
            <a:xfrm>
              <a:off x="4792583" y="1390534"/>
              <a:ext cx="4307990" cy="556586"/>
              <a:chOff x="4661443" y="1367396"/>
              <a:chExt cx="4307990" cy="556586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1443" y="1367396"/>
                <a:ext cx="520157" cy="556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Flowchart: Magnetic Disk 5"/>
              <p:cNvSpPr/>
              <p:nvPr/>
            </p:nvSpPr>
            <p:spPr>
              <a:xfrm>
                <a:off x="7620000" y="1424846"/>
                <a:ext cx="381000" cy="449281"/>
              </a:xfrm>
              <a:prstGeom prst="flowChartMagneticDisk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ube 6"/>
              <p:cNvSpPr/>
              <p:nvPr/>
            </p:nvSpPr>
            <p:spPr>
              <a:xfrm>
                <a:off x="8512233" y="1367396"/>
                <a:ext cx="457200" cy="480154"/>
              </a:xfrm>
              <a:prstGeom prst="cub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Direct Access Storage 7"/>
              <p:cNvSpPr/>
              <p:nvPr/>
            </p:nvSpPr>
            <p:spPr>
              <a:xfrm>
                <a:off x="8001000" y="1424847"/>
                <a:ext cx="511233" cy="449280"/>
              </a:xfrm>
              <a:prstGeom prst="flowChartMagneticDrum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6" idx="2"/>
                <a:endCxn id="7" idx="4"/>
              </p:cNvCxnSpPr>
              <p:nvPr/>
            </p:nvCxnSpPr>
            <p:spPr>
              <a:xfrm>
                <a:off x="7620000" y="1649487"/>
                <a:ext cx="1235133" cy="151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244-9D48-4D91-88DC-FBDA40DB02F0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" y="6459993"/>
            <a:ext cx="2438400" cy="3651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Created by Angelina McCurry for Alexander Graham Middle School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0874" y="197094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AEAEA"/>
                </a:solidFill>
              </a:rPr>
              <a:t>Fair, Unfair, Roles, Discrimination</a:t>
            </a:r>
            <a:endParaRPr lang="en-US" sz="1200" dirty="0">
              <a:solidFill>
                <a:srgbClr val="EAEAE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8290" y="1970940"/>
            <a:ext cx="1366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EAEAEA"/>
                </a:solidFill>
              </a:rPr>
              <a:t>Conflict, Losses and Gains, Human </a:t>
            </a:r>
            <a:r>
              <a:rPr lang="en-US" sz="1100" dirty="0" err="1" smtClean="0">
                <a:solidFill>
                  <a:srgbClr val="EAEAEA"/>
                </a:solidFill>
              </a:rPr>
              <a:t>RIghts</a:t>
            </a:r>
            <a:endParaRPr lang="en-US" sz="1100" dirty="0">
              <a:solidFill>
                <a:srgbClr val="EAEAE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0075" y="2408785"/>
            <a:ext cx="13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Conflict, Fear and </a:t>
            </a:r>
          </a:p>
          <a:p>
            <a:r>
              <a:rPr lang="en-US" sz="1200" dirty="0" smtClean="0"/>
              <a:t>Anger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07100" y="24149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Victim</a:t>
            </a:r>
          </a:p>
          <a:p>
            <a:r>
              <a:rPr lang="en-US" sz="1200" dirty="0" smtClean="0"/>
              <a:t>Discriminator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1" y="3505551"/>
            <a:ext cx="15348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Is it right to</a:t>
            </a:r>
          </a:p>
          <a:p>
            <a:r>
              <a:rPr lang="en-US" sz="1100" dirty="0" smtClean="0"/>
              <a:t>hurt people if you have conflict on ideas?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373483" y="4874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Why do people choose conflict?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17675" y="2828836"/>
            <a:ext cx="14558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Fear increases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Need pushes for action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2727" y="434598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EAEAEA"/>
                </a:solidFill>
              </a:rPr>
              <a:t>First people live normal lives. Then they have conflict. Finally they solve the conflict. </a:t>
            </a:r>
            <a:endParaRPr lang="en-US" sz="800" dirty="0">
              <a:solidFill>
                <a:srgbClr val="EAEAE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1247" y="4363981"/>
            <a:ext cx="14939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EAEAEA"/>
                </a:solidFill>
              </a:rPr>
              <a:t>Every one will want something for their causes.</a:t>
            </a:r>
            <a:endParaRPr lang="en-US" sz="1050" dirty="0">
              <a:solidFill>
                <a:srgbClr val="EAEAE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8583" y="3504455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can a problem be solved to help everyone? (WIN-WIN)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390893" y="3505551"/>
            <a:ext cx="12608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does discrimination happen?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317477" y="2471122"/>
            <a:ext cx="166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What’s in it for whom? Who gets what and why?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25291" y="4993954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Who wins in a conflict? How do they win?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5668883" y="1909385"/>
            <a:ext cx="1648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rgbClr val="EAEAEA"/>
                </a:solidFill>
              </a:rPr>
              <a:t>Victim</a:t>
            </a:r>
            <a:r>
              <a:rPr lang="en-US" sz="1000" u="sng" dirty="0" smtClean="0">
                <a:solidFill>
                  <a:srgbClr val="EAEAEA"/>
                </a:solidFill>
              </a:rPr>
              <a:t>=</a:t>
            </a:r>
            <a:r>
              <a:rPr lang="en-US" sz="1000" dirty="0" smtClean="0">
                <a:solidFill>
                  <a:srgbClr val="EAEAEA"/>
                </a:solidFill>
              </a:rPr>
              <a:t>losses</a:t>
            </a:r>
            <a:endParaRPr lang="en-US" sz="1000" dirty="0">
              <a:solidFill>
                <a:srgbClr val="EAEAEA"/>
              </a:solidFill>
            </a:endParaRPr>
          </a:p>
          <a:p>
            <a:r>
              <a:rPr lang="en-US" sz="1000" b="1" u="sng" dirty="0" smtClean="0">
                <a:solidFill>
                  <a:srgbClr val="EAEAEA"/>
                </a:solidFill>
              </a:rPr>
              <a:t>Aggressor</a:t>
            </a:r>
            <a:r>
              <a:rPr lang="en-US" sz="1000" dirty="0" smtClean="0">
                <a:solidFill>
                  <a:srgbClr val="EAEAEA"/>
                </a:solidFill>
              </a:rPr>
              <a:t> ≈ increase or can be decrease</a:t>
            </a:r>
            <a:endParaRPr lang="en-US" sz="1000" dirty="0">
              <a:solidFill>
                <a:srgbClr val="EAEAEA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78301" y="5623594"/>
            <a:ext cx="1219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The stronger group wins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5745083" y="5642703"/>
            <a:ext cx="1462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Victims and Aggressors can have both decreases ( -)and increases.(+)</a:t>
            </a:r>
            <a:endParaRPr lang="en-US" sz="1000" dirty="0"/>
          </a:p>
        </p:txBody>
      </p:sp>
      <p:sp>
        <p:nvSpPr>
          <p:cNvPr id="7168" name="TextBox 7167"/>
          <p:cNvSpPr txBox="1"/>
          <p:nvPr/>
        </p:nvSpPr>
        <p:spPr>
          <a:xfrm>
            <a:off x="4191001" y="6074896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Conflict fear, losses</a:t>
            </a:r>
            <a:endParaRPr lang="en-US" sz="1000" dirty="0"/>
          </a:p>
        </p:txBody>
      </p:sp>
      <p:sp>
        <p:nvSpPr>
          <p:cNvPr id="7169" name="TextBox 7168"/>
          <p:cNvSpPr txBox="1"/>
          <p:nvPr/>
        </p:nvSpPr>
        <p:spPr>
          <a:xfrm>
            <a:off x="5803370" y="6304002"/>
            <a:ext cx="1379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Victims have fear. Aggressors  have anger.</a:t>
            </a:r>
            <a:endParaRPr lang="en-US" sz="800" dirty="0"/>
          </a:p>
        </p:txBody>
      </p:sp>
      <p:sp>
        <p:nvSpPr>
          <p:cNvPr id="7173" name="TextBox 7172"/>
          <p:cNvSpPr txBox="1"/>
          <p:nvPr/>
        </p:nvSpPr>
        <p:spPr>
          <a:xfrm>
            <a:off x="7408289" y="5054208"/>
            <a:ext cx="13662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do aggressors win? Can victims become aggressors?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8507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16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285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Depth and Complexity Matrix: Issue: Discrimination</vt:lpstr>
      <vt:lpstr>Depth and Complexity Matrix: Issue: Discrimination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and Complexity Matrix: Issue: Discrimination</dc:title>
  <dc:creator>Angelina</dc:creator>
  <cp:lastModifiedBy>Angelina</cp:lastModifiedBy>
  <cp:revision>2</cp:revision>
  <dcterms:created xsi:type="dcterms:W3CDTF">2014-05-17T22:02:50Z</dcterms:created>
  <dcterms:modified xsi:type="dcterms:W3CDTF">2014-06-27T10:52:14Z</dcterms:modified>
</cp:coreProperties>
</file>